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6"/>
  </p:notesMasterIdLst>
  <p:sldIdLst>
    <p:sldId id="340" r:id="rId3"/>
    <p:sldId id="363" r:id="rId4"/>
    <p:sldId id="376" r:id="rId5"/>
    <p:sldId id="381" r:id="rId6"/>
    <p:sldId id="372" r:id="rId7"/>
    <p:sldId id="383" r:id="rId8"/>
    <p:sldId id="385" r:id="rId9"/>
    <p:sldId id="386" r:id="rId10"/>
    <p:sldId id="387" r:id="rId11"/>
    <p:sldId id="388" r:id="rId12"/>
    <p:sldId id="389" r:id="rId13"/>
    <p:sldId id="384" r:id="rId14"/>
    <p:sldId id="367" r:id="rId15"/>
  </p:sldIdLst>
  <p:sldSz cx="9145588" cy="5761038"/>
  <p:notesSz cx="6858000" cy="9144000"/>
  <p:defaultTextStyle>
    <a:defPPr>
      <a:defRPr lang="zh-CN"/>
    </a:defPPr>
    <a:lvl1pPr algn="l" defTabSz="952500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AMCSongGBK-Light"/>
      </a:defRPr>
    </a:lvl1pPr>
    <a:lvl2pPr marL="476250" indent="-19050" algn="l" defTabSz="952500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AMCSongGBK-Light"/>
      </a:defRPr>
    </a:lvl2pPr>
    <a:lvl3pPr marL="952500" indent="-38100" algn="l" defTabSz="952500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AMCSongGBK-Light"/>
      </a:defRPr>
    </a:lvl3pPr>
    <a:lvl4pPr marL="1430338" indent="-58738" algn="l" defTabSz="952500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AMCSongGBK-Light"/>
      </a:defRPr>
    </a:lvl4pPr>
    <a:lvl5pPr marL="1908175" indent="-79375" algn="l" defTabSz="952500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AMCSongGBK-Light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charset="0"/>
        <a:ea typeface="宋体" charset="-122"/>
        <a:cs typeface="AMCSongGBK-Light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charset="0"/>
        <a:ea typeface="宋体" charset="-122"/>
        <a:cs typeface="AMCSongGBK-Light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charset="0"/>
        <a:ea typeface="宋体" charset="-122"/>
        <a:cs typeface="AMCSongGBK-Light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charset="0"/>
        <a:ea typeface="宋体" charset="-122"/>
        <a:cs typeface="AMCSongGBK-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</p:showPr>
  <p:clrMru>
    <a:srgbClr val="FFFFFF"/>
    <a:srgbClr val="7DB8B2"/>
    <a:srgbClr val="000000"/>
    <a:srgbClr val="FAF9F8"/>
    <a:srgbClr val="FFCCFF"/>
    <a:srgbClr val="555634"/>
    <a:srgbClr val="ECD6AA"/>
    <a:srgbClr val="E4D2A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94354" autoAdjust="0"/>
  </p:normalViewPr>
  <p:slideViewPr>
    <p:cSldViewPr>
      <p:cViewPr>
        <p:scale>
          <a:sx n="101" d="100"/>
          <a:sy n="101" d="100"/>
        </p:scale>
        <p:origin x="-654" y="-852"/>
      </p:cViewPr>
      <p:guideLst>
        <p:guide orient="horz"/>
        <p:guide orient="horz" pos="3628"/>
        <p:guide orient="horz" pos="1814"/>
        <p:guide pos="2880"/>
        <p:guide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5377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5377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578FC49-2A46-4E64-9EBD-A842DD829D5F}" type="datetimeFigureOut">
              <a:rPr lang="zh-CN" altLang="en-US"/>
              <a:pPr>
                <a:defRPr/>
              </a:pPr>
              <a:t>2017/1/11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685800"/>
            <a:ext cx="5441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5377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5377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53D9EE-D429-4D3A-B57A-68AFDCE1B9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52500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76250" algn="l" defTabSz="952500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52500" algn="l" defTabSz="952500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30338" algn="l" defTabSz="952500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08175" algn="l" defTabSz="952500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385060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61945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38830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15715" algn="l" defTabSz="95377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692CF64A-DFA8-4E9A-B9B7-8858DC0E924B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0F4DEB73-873D-4466-964C-714855FD91A9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9E6D1970-98B0-423A-A930-F9C2F6E56A1C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76BF14DC-188B-4D87-A635-C752A8044590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60CFF4D8-F601-4F37-883C-2380CD6A9DEC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AC8456EF-C564-4889-8323-F052F42738F9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191F5B81-42A9-4BA8-B74E-191769EBEFC2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D051DC2B-C079-4A21-873C-607F064D41CB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E0282B91-BF5E-482F-A4B1-85C900FA112D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EF9B42A0-AFDD-4698-86AA-0F8EDCE39C36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6968938B-03B2-4606-8A58-CCEEC6AAEFB8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91232543-D8EF-4F61-BCB7-CFB6D32428A6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F501CF56-76E5-42EF-9E4C-6DC43226A945}" type="slidenum">
              <a:rPr lang="zh-CN" altLang="en-US">
                <a:cs typeface="AMCSongGBK-Light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>
              <a:cs typeface="AMCSongGBK-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图片\图片素材\复古怀旧\0 (158)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-1588"/>
            <a:ext cx="9144000" cy="576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E:\图片\图片素材\复古怀旧\0 (158)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-1588"/>
            <a:ext cx="9144000" cy="576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52500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方正吕建德字体"/>
        </a:defRPr>
      </a:lvl1pPr>
      <a:lvl2pPr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方正吕建德字体"/>
          <a:cs typeface="方正吕建德字体"/>
        </a:defRPr>
      </a:lvl2pPr>
      <a:lvl3pPr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方正吕建德字体"/>
          <a:cs typeface="方正吕建德字体"/>
        </a:defRPr>
      </a:lvl3pPr>
      <a:lvl4pPr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方正吕建德字体"/>
          <a:cs typeface="方正吕建德字体"/>
        </a:defRPr>
      </a:lvl4pPr>
      <a:lvl5pPr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方正吕建德字体"/>
          <a:cs typeface="方正吕建德字体"/>
        </a:defRPr>
      </a:lvl5pPr>
      <a:lvl6pPr marL="457200"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方正吕建德字体"/>
          <a:cs typeface="方正吕建德字体"/>
        </a:defRPr>
      </a:lvl6pPr>
      <a:lvl7pPr marL="914400"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方正吕建德字体"/>
          <a:cs typeface="方正吕建德字体"/>
        </a:defRPr>
      </a:lvl7pPr>
      <a:lvl8pPr marL="1371600"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方正吕建德字体"/>
          <a:cs typeface="方正吕建德字体"/>
        </a:defRPr>
      </a:lvl8pPr>
      <a:lvl9pPr marL="1828800"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方正吕建德字体"/>
          <a:cs typeface="方正吕建德字体"/>
        </a:defRPr>
      </a:lvl9pPr>
    </p:titleStyle>
    <p:bodyStyle>
      <a:lvl1pPr marL="357188" indent="-357188" algn="l" defTabSz="952500" rtl="0" fontAlgn="base">
        <a:spcBef>
          <a:spcPct val="20000"/>
        </a:spcBef>
        <a:spcAft>
          <a:spcPct val="0"/>
        </a:spcAft>
        <a:buFont typeface="Arial" charset="0"/>
        <a:buChar char="•"/>
        <a:defRPr sz="3300" kern="1200">
          <a:solidFill>
            <a:schemeClr val="tx1"/>
          </a:solidFill>
          <a:latin typeface="+mn-lt"/>
          <a:ea typeface="+mn-ea"/>
          <a:cs typeface="AMCSongGBK-Light"/>
        </a:defRPr>
      </a:lvl1pPr>
      <a:lvl2pPr marL="774700" indent="-296863" algn="l" defTabSz="952500" rtl="0" fontAlgn="base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+mn-ea"/>
          <a:cs typeface="AMCSongGBK-Light"/>
        </a:defRPr>
      </a:lvl2pPr>
      <a:lvl3pPr marL="1192213" indent="-238125" algn="l" defTabSz="952500" rtl="0" fontAlgn="base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+mn-ea"/>
          <a:cs typeface="AMCSongGBK-Light"/>
        </a:defRPr>
      </a:lvl3pPr>
      <a:lvl4pPr marL="1668463" indent="-238125" algn="l" defTabSz="952500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AMCSongGBK-Light"/>
        </a:defRPr>
      </a:lvl4pPr>
      <a:lvl5pPr marL="2146300" indent="-238125" algn="l" defTabSz="952500" rtl="0" fontAlgn="base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+mn-lt"/>
          <a:ea typeface="+mn-ea"/>
          <a:cs typeface="AMCSongGBK-Light"/>
        </a:defRPr>
      </a:lvl5pPr>
      <a:lvl6pPr marL="262318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070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77590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5447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688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377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29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817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506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6194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883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1571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6" descr="LOGO2"/>
          <p:cNvPicPr>
            <a:picLocks noChangeAspect="1" noChangeArrowheads="1"/>
          </p:cNvPicPr>
          <p:nvPr userDrawn="1"/>
        </p:nvPicPr>
        <p:blipFill>
          <a:blip r:embed="rId3">
            <a:grayscl/>
            <a:biLevel thresh="50000"/>
          </a:blip>
          <a:srcRect/>
          <a:stretch>
            <a:fillRect/>
          </a:stretch>
        </p:blipFill>
        <p:spPr bwMode="auto">
          <a:xfrm>
            <a:off x="446088" y="288925"/>
            <a:ext cx="13462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446088" y="4356100"/>
            <a:ext cx="7570787" cy="787400"/>
          </a:xfrm>
          <a:prstGeom prst="rect">
            <a:avLst/>
          </a:prstGeom>
          <a:noFill/>
        </p:spPr>
        <p:txBody>
          <a:bodyPr wrap="none" lIns="91431" tIns="45715" rIns="91431" bIns="45715">
            <a:spAutoFit/>
          </a:bodyPr>
          <a:lstStyle/>
          <a:p>
            <a:pPr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独家原创模版请勿复制、传播、销售，违者必究，谢谢配合。</a:t>
            </a:r>
          </a:p>
          <a:p>
            <a:pPr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联系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QQ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987900079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更多精品模版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http://hi.ooopic.com/dcq888/tuku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73063" y="5487988"/>
            <a:ext cx="8640762" cy="273050"/>
          </a:xfrm>
          <a:prstGeom prst="rect">
            <a:avLst/>
          </a:prstGeom>
          <a:noFill/>
        </p:spPr>
        <p:txBody>
          <a:bodyPr lIns="87627" tIns="43813" rIns="87627" bIns="43813">
            <a:spAutoFit/>
          </a:bodyPr>
          <a:lstStyle/>
          <a:p>
            <a:pPr algn="just"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注：以上说明</a:t>
            </a:r>
            <a:r>
              <a:rPr lang="zh-CN" altLang="en-US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</a:t>
            </a:r>
            <a:r>
              <a:rPr lang="en-US" altLang="zh-CN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 PowerPoint </a:t>
            </a:r>
            <a:r>
              <a:rPr lang="en-US" altLang="zh-CN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2010 </a:t>
            </a:r>
            <a:r>
              <a:rPr lang="zh-CN" altLang="en-US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版本为例，其他版本未测试。</a:t>
            </a:r>
            <a:r>
              <a:rPr lang="en-US" altLang="zh-CN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建议使用</a:t>
            </a:r>
            <a:r>
              <a:rPr lang="en-US" altLang="zh-CN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2010</a:t>
            </a:r>
            <a:r>
              <a:rPr lang="zh-CN" altLang="en-US" sz="1200" dirty="0">
                <a:solidFill>
                  <a:schemeClr val="accent6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版本修改编辑。</a:t>
            </a:r>
            <a:endParaRPr lang="zh-CN" altLang="en-US" sz="1200" dirty="0">
              <a:solidFill>
                <a:schemeClr val="accent6">
                  <a:lumMod val="25000"/>
                  <a:lumOff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46088" y="5486400"/>
            <a:ext cx="8699500" cy="1588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323850" y="971550"/>
            <a:ext cx="8439150" cy="323215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algn="just"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使用说明：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建议使用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 PowerPoint 2010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创建和编辑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。更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利于艺术字修改，幻灯片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播放及各种动画和特效音准确实现。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修改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文字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时候如有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特效及图片素材遮挡请将对象移动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到旁边，修改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好文字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图片再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特效对象移动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到相应位置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文字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均可修改（部分艺术字不可以修改）。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您在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打开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文件时被提醒安装字体，请安装好字体重新启动文件即可正常显示。 （按照提示缺失的字体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到互联网搜索下载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安装到电脑即可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母版背景修改在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视图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 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幻灯片母版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下修改。（注：拖动不了的素材都在母版下修改）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幻灯片切换在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切换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 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换片方式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下调整，文件默认自动切换。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动画修改在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动画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 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动画窗格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下调整时间、先后播放、手动播放、自动播放。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图片更换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鼠标对准图片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右击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 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更换图片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进行更改所需的图片（群组对象请双击） 。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9.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创建视频文件请点击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保存并发送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【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创建视频</a:t>
            </a:r>
            <a:r>
              <a:rPr lang="en-US" altLang="zh-CN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】</a:t>
            </a:r>
            <a:r>
              <a:rPr lang="zh-CN" altLang="en-US" sz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（注：导出视频格式请把所有页面动画设置自动播放）</a:t>
            </a:r>
            <a:endParaRPr lang="en-US" altLang="zh-CN" sz="1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iming>
    <p:tnLst>
      <p:par>
        <p:cTn id="1" dur="indefinite" restart="never" nodeType="tmRoot"/>
      </p:par>
    </p:tnLst>
  </p:timing>
  <p:txStyles>
    <p:titleStyle>
      <a:lvl1pPr algn="ctr" defTabSz="952500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微软雅黑" pitchFamily="34" charset="-122"/>
        </a:defRPr>
      </a:lvl2pPr>
      <a:lvl3pPr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微软雅黑" pitchFamily="34" charset="-122"/>
        </a:defRPr>
      </a:lvl3pPr>
      <a:lvl4pPr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微软雅黑" pitchFamily="34" charset="-122"/>
        </a:defRPr>
      </a:lvl4pPr>
      <a:lvl5pPr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微软雅黑" pitchFamily="34" charset="-122"/>
        </a:defRPr>
      </a:lvl5pPr>
      <a:lvl6pPr marL="457200"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微软雅黑" pitchFamily="34" charset="-122"/>
        </a:defRPr>
      </a:lvl6pPr>
      <a:lvl7pPr marL="914400"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微软雅黑" pitchFamily="34" charset="-122"/>
        </a:defRPr>
      </a:lvl7pPr>
      <a:lvl8pPr marL="1371600"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微软雅黑" pitchFamily="34" charset="-122"/>
        </a:defRPr>
      </a:lvl8pPr>
      <a:lvl9pPr marL="1828800" algn="ctr" defTabSz="952500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itchFamily="34" charset="0"/>
          <a:ea typeface="微软雅黑" pitchFamily="34" charset="-122"/>
        </a:defRPr>
      </a:lvl9pPr>
    </p:titleStyle>
    <p:bodyStyle>
      <a:lvl1pPr marL="357188" indent="-357188" algn="l" defTabSz="952500" rtl="0" fontAlgn="base">
        <a:spcBef>
          <a:spcPct val="20000"/>
        </a:spcBef>
        <a:spcAft>
          <a:spcPct val="0"/>
        </a:spcAft>
        <a:buFont typeface="Arial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4700" indent="-296863" algn="l" defTabSz="952500" rtl="0" fontAlgn="base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2213" indent="-238125" algn="l" defTabSz="952500" rtl="0" fontAlgn="base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8463" indent="-238125" algn="l" defTabSz="952500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6300" indent="-238125" algn="l" defTabSz="952500" rtl="0" fontAlgn="base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318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070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77590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54475" indent="-238760" algn="l" defTabSz="9537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688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377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29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817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506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6194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8830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15715" algn="l" defTabSz="95377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803408" y="3795168"/>
            <a:ext cx="3393167" cy="292732"/>
            <a:chOff x="876752" y="360238"/>
            <a:chExt cx="6526103" cy="633617"/>
          </a:xfrm>
          <a:effectLst>
            <a:outerShdw blurRad="50800" dist="50800" dir="5400000" algn="t" rotWithShape="0">
              <a:schemeClr val="tx1">
                <a:lumMod val="50000"/>
                <a:alpha val="48000"/>
              </a:schemeClr>
            </a:outerShdw>
          </a:effectLst>
        </p:grpSpPr>
        <p:sp>
          <p:nvSpPr>
            <p:cNvPr id="5" name="燕尾形 4"/>
            <p:cNvSpPr/>
            <p:nvPr/>
          </p:nvSpPr>
          <p:spPr>
            <a:xfrm>
              <a:off x="876752" y="360238"/>
              <a:ext cx="3730161" cy="633617"/>
            </a:xfrm>
            <a:custGeom>
              <a:avLst/>
              <a:gdLst>
                <a:gd name="connsiteX0" fmla="*/ 0 w 993856"/>
                <a:gd name="connsiteY0" fmla="*/ 0 h 993856"/>
                <a:gd name="connsiteX1" fmla="*/ 611231 w 993856"/>
                <a:gd name="connsiteY1" fmla="*/ 0 h 993856"/>
                <a:gd name="connsiteX2" fmla="*/ 993856 w 993856"/>
                <a:gd name="connsiteY2" fmla="*/ 496928 h 993856"/>
                <a:gd name="connsiteX3" fmla="*/ 611231 w 993856"/>
                <a:gd name="connsiteY3" fmla="*/ 993856 h 993856"/>
                <a:gd name="connsiteX4" fmla="*/ 0 w 993856"/>
                <a:gd name="connsiteY4" fmla="*/ 993856 h 993856"/>
                <a:gd name="connsiteX5" fmla="*/ 382625 w 993856"/>
                <a:gd name="connsiteY5" fmla="*/ 496928 h 993856"/>
                <a:gd name="connsiteX6" fmla="*/ 0 w 993856"/>
                <a:gd name="connsiteY6" fmla="*/ 0 h 993856"/>
                <a:gd name="connsiteX0-1" fmla="*/ 0 w 611231"/>
                <a:gd name="connsiteY0-2" fmla="*/ 0 h 993856"/>
                <a:gd name="connsiteX1-3" fmla="*/ 611231 w 611231"/>
                <a:gd name="connsiteY1-4" fmla="*/ 0 h 993856"/>
                <a:gd name="connsiteX2-5" fmla="*/ 611231 w 611231"/>
                <a:gd name="connsiteY2-6" fmla="*/ 993856 h 993856"/>
                <a:gd name="connsiteX3-7" fmla="*/ 0 w 611231"/>
                <a:gd name="connsiteY3-8" fmla="*/ 993856 h 993856"/>
                <a:gd name="connsiteX4-9" fmla="*/ 382625 w 611231"/>
                <a:gd name="connsiteY4-10" fmla="*/ 496928 h 993856"/>
                <a:gd name="connsiteX5-11" fmla="*/ 0 w 611231"/>
                <a:gd name="connsiteY5-12" fmla="*/ 0 h 993856"/>
                <a:gd name="connsiteX0-13" fmla="*/ 0 w 611231"/>
                <a:gd name="connsiteY0-14" fmla="*/ 0 h 993856"/>
                <a:gd name="connsiteX1-15" fmla="*/ 611231 w 611231"/>
                <a:gd name="connsiteY1-16" fmla="*/ 0 h 993856"/>
                <a:gd name="connsiteX2-17" fmla="*/ 611231 w 611231"/>
                <a:gd name="connsiteY2-18" fmla="*/ 993856 h 993856"/>
                <a:gd name="connsiteX3-19" fmla="*/ 0 w 611231"/>
                <a:gd name="connsiteY3-20" fmla="*/ 993856 h 993856"/>
                <a:gd name="connsiteX4-21" fmla="*/ 73590 w 611231"/>
                <a:gd name="connsiteY4-22" fmla="*/ 487403 h 993856"/>
                <a:gd name="connsiteX5-23" fmla="*/ 0 w 611231"/>
                <a:gd name="connsiteY5-24" fmla="*/ 0 h 9938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231" h="993856">
                  <a:moveTo>
                    <a:pt x="0" y="0"/>
                  </a:moveTo>
                  <a:lnTo>
                    <a:pt x="611231" y="0"/>
                  </a:lnTo>
                  <a:lnTo>
                    <a:pt x="611231" y="993856"/>
                  </a:lnTo>
                  <a:lnTo>
                    <a:pt x="0" y="993856"/>
                  </a:lnTo>
                  <a:lnTo>
                    <a:pt x="73590" y="48740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537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4"/>
            <p:cNvSpPr/>
            <p:nvPr/>
          </p:nvSpPr>
          <p:spPr>
            <a:xfrm flipH="1">
              <a:off x="3672694" y="360238"/>
              <a:ext cx="3730161" cy="633617"/>
            </a:xfrm>
            <a:custGeom>
              <a:avLst/>
              <a:gdLst>
                <a:gd name="connsiteX0" fmla="*/ 0 w 993856"/>
                <a:gd name="connsiteY0" fmla="*/ 0 h 993856"/>
                <a:gd name="connsiteX1" fmla="*/ 611231 w 993856"/>
                <a:gd name="connsiteY1" fmla="*/ 0 h 993856"/>
                <a:gd name="connsiteX2" fmla="*/ 993856 w 993856"/>
                <a:gd name="connsiteY2" fmla="*/ 496928 h 993856"/>
                <a:gd name="connsiteX3" fmla="*/ 611231 w 993856"/>
                <a:gd name="connsiteY3" fmla="*/ 993856 h 993856"/>
                <a:gd name="connsiteX4" fmla="*/ 0 w 993856"/>
                <a:gd name="connsiteY4" fmla="*/ 993856 h 993856"/>
                <a:gd name="connsiteX5" fmla="*/ 382625 w 993856"/>
                <a:gd name="connsiteY5" fmla="*/ 496928 h 993856"/>
                <a:gd name="connsiteX6" fmla="*/ 0 w 993856"/>
                <a:gd name="connsiteY6" fmla="*/ 0 h 993856"/>
                <a:gd name="connsiteX0-1" fmla="*/ 0 w 611231"/>
                <a:gd name="connsiteY0-2" fmla="*/ 0 h 993856"/>
                <a:gd name="connsiteX1-3" fmla="*/ 611231 w 611231"/>
                <a:gd name="connsiteY1-4" fmla="*/ 0 h 993856"/>
                <a:gd name="connsiteX2-5" fmla="*/ 611231 w 611231"/>
                <a:gd name="connsiteY2-6" fmla="*/ 993856 h 993856"/>
                <a:gd name="connsiteX3-7" fmla="*/ 0 w 611231"/>
                <a:gd name="connsiteY3-8" fmla="*/ 993856 h 993856"/>
                <a:gd name="connsiteX4-9" fmla="*/ 382625 w 611231"/>
                <a:gd name="connsiteY4-10" fmla="*/ 496928 h 993856"/>
                <a:gd name="connsiteX5-11" fmla="*/ 0 w 611231"/>
                <a:gd name="connsiteY5-12" fmla="*/ 0 h 993856"/>
                <a:gd name="connsiteX0-13" fmla="*/ 0 w 611231"/>
                <a:gd name="connsiteY0-14" fmla="*/ 0 h 993856"/>
                <a:gd name="connsiteX1-15" fmla="*/ 611231 w 611231"/>
                <a:gd name="connsiteY1-16" fmla="*/ 0 h 993856"/>
                <a:gd name="connsiteX2-17" fmla="*/ 611231 w 611231"/>
                <a:gd name="connsiteY2-18" fmla="*/ 993856 h 993856"/>
                <a:gd name="connsiteX3-19" fmla="*/ 0 w 611231"/>
                <a:gd name="connsiteY3-20" fmla="*/ 993856 h 993856"/>
                <a:gd name="connsiteX4-21" fmla="*/ 73590 w 611231"/>
                <a:gd name="connsiteY4-22" fmla="*/ 487403 h 993856"/>
                <a:gd name="connsiteX5-23" fmla="*/ 0 w 611231"/>
                <a:gd name="connsiteY5-24" fmla="*/ 0 h 9938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231" h="993856">
                  <a:moveTo>
                    <a:pt x="0" y="0"/>
                  </a:moveTo>
                  <a:lnTo>
                    <a:pt x="611231" y="0"/>
                  </a:lnTo>
                  <a:lnTo>
                    <a:pt x="611231" y="993856"/>
                  </a:lnTo>
                  <a:lnTo>
                    <a:pt x="0" y="993856"/>
                  </a:lnTo>
                  <a:lnTo>
                    <a:pt x="73590" y="48740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537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35994" y="1774555"/>
            <a:ext cx="1980716" cy="18620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500" b="1" dirty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我</a:t>
            </a:r>
            <a:endParaRPr lang="zh-CN" altLang="en-US" sz="115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56670" y="2364266"/>
            <a:ext cx="1286189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dirty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和</a:t>
            </a:r>
            <a:endParaRPr lang="zh-CN" altLang="en-US" sz="72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9749" y="2613529"/>
            <a:ext cx="1909802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我的</a:t>
            </a:r>
            <a:endParaRPr lang="zh-CN" altLang="en-US" sz="60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57050" y="2287322"/>
            <a:ext cx="2060594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gradFill>
                  <a:gsLst>
                    <a:gs pos="40000">
                      <a:schemeClr val="accent1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outerShdw blurRad="50800" dist="63500" dir="4380000" algn="t" rotWithShape="0">
                    <a:schemeClr val="bg1">
                      <a:lumMod val="50000"/>
                      <a:alpha val="43000"/>
                    </a:schemeClr>
                  </a:outerShdw>
                </a:effectLst>
                <a:latin typeface="AMCSongGBK-Light" pitchFamily="18" charset="-122"/>
                <a:ea typeface="AMCSongGBK-Light" pitchFamily="18" charset="-122"/>
                <a:cs typeface="AMCSongGBK-Light" pitchFamily="18" charset="-122"/>
              </a:rPr>
              <a:t>团队</a:t>
            </a:r>
            <a:endParaRPr lang="zh-CN" altLang="en-US" sz="4400" b="1" dirty="0">
              <a:gradFill>
                <a:gsLst>
                  <a:gs pos="40000">
                    <a:schemeClr val="accent1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outerShdw blurRad="50800" dist="63500" dir="4380000" algn="t" rotWithShape="0">
                  <a:schemeClr val="bg1">
                    <a:lumMod val="50000"/>
                    <a:alpha val="43000"/>
                  </a:schemeClr>
                </a:outerShdw>
              </a:effectLst>
              <a:latin typeface="AMCSongGBK-Light" pitchFamily="18" charset="-122"/>
              <a:ea typeface="AMCSongGBK-Light" pitchFamily="18" charset="-122"/>
              <a:cs typeface="AMCSongGBK-Light" pitchFamily="18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19588" y="1795463"/>
            <a:ext cx="18764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dirty="0">
                <a:solidFill>
                  <a:schemeClr val="accent1"/>
                </a:solidFill>
                <a:effectLst>
                  <a:outerShdw blurRad="50800" dist="762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270-CAI978" pitchFamily="66" charset="0"/>
                <a:ea typeface="hakuyoxingshu7000" pitchFamily="2" charset="-122"/>
                <a:cs typeface="hakuyoxingshu7000" pitchFamily="2" charset="-122"/>
              </a:rPr>
              <a:t>花少团</a:t>
            </a:r>
            <a:endParaRPr lang="zh-CN" altLang="en-US" sz="1800" dirty="0">
              <a:solidFill>
                <a:schemeClr val="accent1"/>
              </a:solidFill>
              <a:effectLst>
                <a:outerShdw blurRad="50800" dist="76200" dir="5400000" algn="t" rotWithShape="0">
                  <a:schemeClr val="bg1">
                    <a:lumMod val="50000"/>
                    <a:alpha val="40000"/>
                  </a:schemeClr>
                </a:outerShdw>
              </a:effectLst>
              <a:latin typeface="270-CAI978" pitchFamily="66" charset="0"/>
              <a:ea typeface="hakuyoxingshu7000" pitchFamily="2" charset="-122"/>
              <a:cs typeface="hakuyoxingshu7000" pitchFamily="2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30575" y="3773488"/>
            <a:ext cx="233838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  <a:cs typeface="+mn-cs"/>
              </a:rPr>
              <a:t>2017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  <a:cs typeface="+mn-cs"/>
              </a:rPr>
              <a:t>年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  <a:cs typeface="+mn-cs"/>
              </a:rPr>
              <a:t>1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  <a:cs typeface="+mn-cs"/>
              </a:rPr>
              <a:t>月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  <a:cs typeface="+mn-cs"/>
              </a:rPr>
              <a:t>9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  <a:cs typeface="+mn-cs"/>
              </a:rPr>
              <a:t>日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  <a:cs typeface="+mn-cs"/>
              </a:rPr>
              <a:t>·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  <a:cs typeface="+mn-cs"/>
              </a:rPr>
              <a:t>化纤邦</a:t>
            </a:r>
            <a:endParaRPr lang="zh-CN" altLang="en-US" sz="1800" dirty="0">
              <a:solidFill>
                <a:schemeClr val="accent2">
                  <a:lumMod val="75000"/>
                </a:schemeClr>
              </a:solidFill>
              <a:latin typeface="Adobe 黑体 Std R" pitchFamily="34" charset="-122"/>
              <a:ea typeface="Adobe 黑体 Std R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338" y="5221288"/>
            <a:ext cx="91106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pc="4000" dirty="0">
                <a:solidFill>
                  <a:schemeClr val="accent1"/>
                </a:solidFill>
                <a:latin typeface="Adobe 明體 Std L" pitchFamily="18" charset="-128"/>
                <a:ea typeface="Adobe 明體 Std L" pitchFamily="18" charset="-128"/>
                <a:cs typeface="+mn-cs"/>
              </a:rPr>
              <a:t>FOREVER YOUNG</a:t>
            </a:r>
            <a:endParaRPr lang="zh-CN" altLang="en-US" sz="2000" spc="4000" dirty="0">
              <a:solidFill>
                <a:schemeClr val="accent1"/>
              </a:solidFill>
              <a:latin typeface="Adobe 明體 Std L" pitchFamily="18" charset="-128"/>
              <a:ea typeface="Adobe 明體 Std L" pitchFamily="18" charset="-128"/>
              <a:cs typeface="+mn-cs"/>
            </a:endParaRPr>
          </a:p>
        </p:txBody>
      </p:sp>
      <p:pic>
        <p:nvPicPr>
          <p:cNvPr id="7" name="Shape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889250" y="-2844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F:\广告\原创设计\PPT\幼儿成长相册\背景\素材图\0 (149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7263" y="1401763"/>
            <a:ext cx="531812" cy="528637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  <a:extLst>
            <a:ext uri="{909E8E84-426E-40DD-AFC4-6F175D3DCCD1}"/>
          </a:extLst>
        </p:spPr>
      </p:pic>
      <p:pic>
        <p:nvPicPr>
          <p:cNvPr id="9" name="Picture 3" descr="F:\广告\原创设计\PPT\同学录同学会\背景\素材\粉红太阳花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37050" y="971550"/>
            <a:ext cx="1060450" cy="1058863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  <a:extLst>
            <a:ext uri="{909E8E84-426E-40DD-AFC4-6F175D3DCCD1}"/>
          </a:extLst>
        </p:spPr>
      </p:pic>
      <p:cxnSp>
        <p:nvCxnSpPr>
          <p:cNvPr id="8" name="直接连接符 7"/>
          <p:cNvCxnSpPr/>
          <p:nvPr/>
        </p:nvCxnSpPr>
        <p:spPr>
          <a:xfrm>
            <a:off x="-2303463" y="-6270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-1739107" y="4524154"/>
            <a:ext cx="926675" cy="926675"/>
          </a:xfrm>
          <a:prstGeom prst="ellipse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985628" y="5250430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-1355091" y="3057446"/>
            <a:ext cx="590790" cy="590790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1521663" y="3780063"/>
            <a:ext cx="923934" cy="923934"/>
          </a:xfrm>
          <a:prstGeom prst="ellipse">
            <a:avLst/>
          </a:prstGeom>
          <a:solidFill>
            <a:schemeClr val="tx2">
              <a:alpha val="4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883618" y="2609662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1155958" y="2368808"/>
            <a:ext cx="926675" cy="9266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844697" y="4172816"/>
            <a:ext cx="508173" cy="508173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-1293111" y="4313964"/>
            <a:ext cx="353465" cy="353465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203086" y="-503857"/>
            <a:ext cx="9046" cy="6410694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22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flipH="1" flipV="1">
            <a:off x="-574076" y="-584237"/>
            <a:ext cx="10945" cy="6410694"/>
          </a:xfrm>
          <a:prstGeom prst="rect">
            <a:avLst/>
          </a:prstGeom>
          <a:gradFill>
            <a:gsLst>
              <a:gs pos="29000">
                <a:schemeClr val="accent1">
                  <a:alpha val="22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flipH="1">
            <a:off x="9759655" y="-336759"/>
            <a:ext cx="12085" cy="6410694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191" name="Picture 47">
            <a:hlinkClick r:id="" action="ppaction://media"/>
          </p:cNvPr>
          <p:cNvPicPr>
            <a:picLocks noRot="1" noChangeAspect="1" noChangeArrowheads="1"/>
          </p:cNvPicPr>
          <p:nvPr>
            <a:audioCd>
              <a:st track="1"/>
              <a:end track="1"/>
            </a:audioCd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0" y="-503238"/>
            <a:ext cx="304800" cy="304800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nodeType="withEffect">
                                  <p:stCondLst>
                                    <p:cond delay="6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1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1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nodeType="withEffect">
                                  <p:stCondLst>
                                    <p:cond delay="7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1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1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Rot by="21600000">
                                      <p:cBhvr>
                                        <p:cTn id="50" dur="13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Rot by="-21600000">
                                      <p:cBhvr>
                                        <p:cTn id="52" dur="1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14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4" presetClass="path" presetSubtype="0" repeatCount="2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58" dur="6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4" presetClass="path" presetSubtype="0" repeatCount="200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60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4" presetClass="path" presetSubtype="0" repeatCount="2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<p:cBhvr>
                                        <p:cTn id="62" dur="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60" y="2290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4" presetClass="path" presetSubtype="0" repeatCount="2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88889E-6 3.25991E-6 L 0.31632 -0.29764 C 0.38247 -0.36206 0.48664 -0.43117 0.59809 -0.48624 C 0.72552 -0.54956 0.83021 -0.58425 0.90764 -0.59086 L 1.275 -0.63271 " pathEditMode="relative" rAng="-1039500" ptsTypes="FffFF">
                                      <p:cBhvr>
                                        <p:cTn id="64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49" y="-4028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4" presetClass="path" presetSubtype="0" repeatCount="200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4.72222E-6 2.02643E-6 L 0.32829 0.16354 C 0.39739 0.19769 0.49982 0.2533 0.60538 0.3136 C 0.72673 0.38271 0.82274 0.43998 0.88958 0.48375 L 1.20937 0.68887 " pathEditMode="relative" rAng="1185780" ptsTypes="FffFF">
                                      <p:cBhvr>
                                        <p:cTn id="66" dur="6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81" y="3306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4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68" dur="7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4" presetClass="path" presetSubtype="0" repeatCount="200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<p:cBhvr>
                                        <p:cTn id="70" dur="6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26" y="-2959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4" presetClass="path" presetSubtype="0" repeatCount="200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72" dur="5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" presetID="42" presetClass="path" presetSubtype="0" repeatCount="3000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61233E-6 L 1.25347 3.61233E-6 " pathEditMode="relative" rAng="0" ptsTypes="AA">
                                      <p:cBhvr>
                                        <p:cTn id="76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74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" presetClass="entr" presetSubtype="2" repeatCount="4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95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95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0"/>
                            </p:stCondLst>
                            <p:childTnLst>
                              <p:par>
                                <p:cTn id="8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" fill="hold"/>
                                        <p:tgtEl>
                                          <p:spTgt spid="6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8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91"/>
                </p:tgtEl>
              </p:cMediaNode>
            </p:audio>
          </p:childTnLst>
        </p:cTn>
      </p:par>
    </p:tnLst>
    <p:bldLst>
      <p:bldP spid="40" grpId="0"/>
      <p:bldP spid="44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9150" y="2058988"/>
            <a:ext cx="7442200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(1)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最佳辩手</a:t>
            </a:r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(2)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各尽其能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,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踊跃发言</a:t>
            </a:r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4608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8738" y="298450"/>
            <a:ext cx="2208212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09" name="矩形 2"/>
          <p:cNvSpPr>
            <a:spLocks noChangeArrowheads="1"/>
          </p:cNvSpPr>
          <p:nvPr/>
        </p:nvSpPr>
        <p:spPr bwMode="auto">
          <a:xfrm>
            <a:off x="417513" y="387350"/>
            <a:ext cx="57023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4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、接班人任务之辩论赛</a:t>
            </a: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		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物质奖励还是精神奖励</a:t>
            </a:r>
            <a:endParaRPr lang="en-US" altLang="zh-CN" sz="28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74713" y="2157413"/>
            <a:ext cx="7442200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(1)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被动接受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,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积极运作</a:t>
            </a:r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(2)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向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CEO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一样去思考</a:t>
            </a:r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(3)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用心</a:t>
            </a:r>
            <a:r>
              <a:rPr lang="zh-CN" altLang="zh-CN" sz="2600">
                <a:solidFill>
                  <a:srgbClr val="FFFFFF"/>
                </a:solidFill>
                <a:latin typeface="Verdana" pitchFamily="34" charset="0"/>
                <a:ea typeface="Adobe 黑体 Std R"/>
                <a:cs typeface="Adobe 黑体 Std R"/>
              </a:rPr>
              <a:t>、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持续</a:t>
            </a: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656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8738" y="298450"/>
            <a:ext cx="2208212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57" name="矩形 2"/>
          <p:cNvSpPr>
            <a:spLocks noChangeArrowheads="1"/>
          </p:cNvSpPr>
          <p:nvPr/>
        </p:nvSpPr>
        <p:spPr bwMode="auto">
          <a:xfrm>
            <a:off x="539750" y="598488"/>
            <a:ext cx="56800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5</a:t>
            </a:r>
            <a:r>
              <a:rPr lang="zh-CN" altLang="en-US" sz="32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  接班人任务之提升员工士气</a:t>
            </a:r>
            <a:endParaRPr lang="en-US" altLang="zh-CN" sz="32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00113" y="-360363"/>
            <a:ext cx="6645276" cy="723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TextBox 98"/>
          <p:cNvSpPr txBox="1"/>
          <p:nvPr/>
        </p:nvSpPr>
        <p:spPr>
          <a:xfrm>
            <a:off x="5653088" y="944563"/>
            <a:ext cx="488315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三</a:t>
            </a:r>
            <a:r>
              <a:rPr lang="en-US" altLang="zh-CN" sz="3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3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结束语</a:t>
            </a:r>
            <a:endParaRPr lang="zh-CN" altLang="en-US" sz="3600" spc="-300" dirty="0">
              <a:solidFill>
                <a:srgbClr val="FFFFFF"/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3149" name="Picture 77" descr="F:\广告\原创设计\PPT\同学录同学会\背景\素材\电影开拍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0286612">
            <a:off x="4667250" y="28575"/>
            <a:ext cx="1201738" cy="1052513"/>
          </a:xfrm>
          <a:prstGeom prst="rect">
            <a:avLst/>
          </a:prstGeom>
          <a:noFill/>
          <a:effectLst>
            <a:outerShdw blurRad="177800" dist="12700" dir="21594000" sy="23000" kx="-1200000" algn="bl" rotWithShape="0">
              <a:prstClr val="black">
                <a:alpha val="38000"/>
              </a:prstClr>
            </a:outerShdw>
          </a:effectLst>
          <a:extLst>
            <a:ext uri="{909E8E84-426E-40DD-AFC4-6F175D3DCCD1}"/>
          </a:extLst>
        </p:spPr>
      </p:pic>
      <p:sp>
        <p:nvSpPr>
          <p:cNvPr id="11" name="椭圆 10"/>
          <p:cNvSpPr/>
          <p:nvPr/>
        </p:nvSpPr>
        <p:spPr>
          <a:xfrm>
            <a:off x="-733693" y="4794159"/>
            <a:ext cx="374066" cy="3740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4" y="5892401"/>
            <a:ext cx="293008" cy="2930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050589" y="2463246"/>
            <a:ext cx="460002" cy="460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81947" y="4453611"/>
            <a:ext cx="322320" cy="3223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48150" y="4364185"/>
            <a:ext cx="367037" cy="367037"/>
          </a:xfrm>
          <a:prstGeom prst="ellipse">
            <a:avLst/>
          </a:prstGeom>
          <a:solidFill>
            <a:schemeClr val="accent1">
              <a:alpha val="61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315270" y="4806556"/>
            <a:ext cx="508173" cy="50817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935156" y="3467609"/>
            <a:ext cx="230001" cy="2300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963565" y="5272104"/>
            <a:ext cx="459743" cy="459743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968252" y="6008676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1237915" y="4137231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706" name="文本框 1"/>
          <p:cNvSpPr txBox="1">
            <a:spLocks noChangeArrowheads="1"/>
          </p:cNvSpPr>
          <p:nvPr/>
        </p:nvSpPr>
        <p:spPr bwMode="auto">
          <a:xfrm>
            <a:off x="5400675" y="1876425"/>
            <a:ext cx="2397125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1</a:t>
            </a:r>
            <a:r>
              <a:rPr kumimoji="1" lang="zh-CN" altLang="en-US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、我们的收获</a:t>
            </a:r>
            <a:endParaRPr kumimoji="1" lang="en-US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2</a:t>
            </a:r>
            <a:r>
              <a:rPr kumimoji="1" lang="zh-CN" altLang="en-US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、我们的不足</a:t>
            </a:r>
            <a:endParaRPr kumimoji="1" lang="en-US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3</a:t>
            </a:r>
            <a:r>
              <a:rPr kumimoji="1" lang="zh-CN" altLang="en-US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、提问环节</a:t>
            </a:r>
            <a:endParaRPr kumimoji="1" lang="en-US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4</a:t>
            </a:r>
            <a:r>
              <a:rPr kumimoji="1" lang="zh-CN" altLang="en-US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、大雁的故事</a:t>
            </a:r>
            <a:endParaRPr kumimoji="1" lang="en-US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5</a:t>
            </a:r>
            <a:r>
              <a:rPr kumimoji="1" lang="zh-CN" altLang="en-US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、团队是什么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8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7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4" presetClass="path" presetSubtype="0" repeatCount="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18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4" presetClass="path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20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4" presetClass="path" presetSubtype="0" repeatCount="2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<p:cBhvr>
                                        <p:cTn id="22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60" y="2290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1157 L 0.31458 -0.28658 C 0.38072 -0.35078 0.48472 -0.41995 0.59635 -0.47506 C 0.72361 -0.53844 0.82829 -0.57316 0.90572 -0.57977 L 1.27291 -0.62166 " pathEditMode="relative" rAng="-1039500" ptsTypes="FffFF">
                                      <p:cBhvr>
                                        <p:cTn id="24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31" y="-403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4" presetClass="path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26" dur="7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4" presetClass="path" presetSubtype="0" repeatCount="2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<p:cBhvr>
                                        <p:cTn id="28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26" y="-2959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4" presetClass="path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0" dur="5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4" presetClass="pat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94444E-6 -2.07048E-6 L 0.32239 -0.17208 C 0.38993 -0.20952 0.49288 -0.24284 0.60087 -0.26376 C 0.72396 -0.28799 0.82378 -0.29405 0.89479 -0.28331 L 1.23437 -0.23954 " pathEditMode="relative" rAng="-418680" ptsTypes="FffFF">
                                      <p:cBhvr>
                                        <p:cTn id="32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46" y="-192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4" dur="10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4" presetClass="path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6" dur="7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图片\图片素材\复古怀旧\0 (175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2413" y="-1223963"/>
            <a:ext cx="14552613" cy="725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E:\图片\图片素材\复古怀旧\0 (171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79375" y="-454025"/>
            <a:ext cx="9505950" cy="633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  <a:effectLst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37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754" name="图片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8838" y="282575"/>
            <a:ext cx="7216775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4"/>
          <p:cNvCxnSpPr/>
          <p:nvPr/>
        </p:nvCxnSpPr>
        <p:spPr>
          <a:xfrm flipH="1">
            <a:off x="-1187450" y="-900113"/>
            <a:ext cx="34925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flipH="1" flipV="1">
            <a:off x="-574076" y="-584237"/>
            <a:ext cx="10945" cy="6410694"/>
          </a:xfrm>
          <a:prstGeom prst="rect">
            <a:avLst/>
          </a:prstGeom>
          <a:gradFill>
            <a:gsLst>
              <a:gs pos="29000">
                <a:schemeClr val="accent1">
                  <a:alpha val="22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9461500" y="-325438"/>
            <a:ext cx="15875" cy="6410326"/>
          </a:xfrm>
          <a:prstGeom prst="rect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9759655" y="-336759"/>
            <a:ext cx="12085" cy="6410694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47625" y="53975"/>
            <a:ext cx="4032250" cy="132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  <a:cs typeface="+mn-cs"/>
              </a:rPr>
              <a:t>故事终有</a:t>
            </a:r>
            <a:r>
              <a:rPr lang="zh-CN" altLang="en-US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  <a:cs typeface="+mn-cs"/>
              </a:rPr>
              <a:t>结局</a:t>
            </a:r>
            <a:endParaRPr lang="en-US" altLang="zh-CN" sz="4000" dirty="0">
              <a:solidFill>
                <a:schemeClr val="bg1">
                  <a:lumMod val="60000"/>
                  <a:lumOff val="40000"/>
                </a:schemeClr>
              </a:solidFill>
              <a:latin typeface="+mj-ea"/>
              <a:ea typeface="+mj-ea"/>
              <a:cs typeface="+mn-cs"/>
            </a:endParaRPr>
          </a:p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  <a:cs typeface="+mn-cs"/>
              </a:rPr>
              <a:t>     </a:t>
            </a:r>
            <a:r>
              <a:rPr lang="zh-CN" altLang="en-US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  <a:cs typeface="+mn-cs"/>
              </a:rPr>
              <a:t>青春</a:t>
            </a:r>
            <a:r>
              <a:rPr lang="zh-CN" altLang="en-US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  <a:cs typeface="+mn-cs"/>
              </a:rPr>
              <a:t>不会</a:t>
            </a:r>
            <a:r>
              <a:rPr lang="zh-CN" altLang="en-US" sz="4000" dirty="0">
                <a:solidFill>
                  <a:schemeClr val="bg1">
                    <a:lumMod val="60000"/>
                    <a:lumOff val="40000"/>
                  </a:schemeClr>
                </a:solidFill>
                <a:latin typeface="+mj-ea"/>
                <a:ea typeface="+mj-ea"/>
                <a:cs typeface="+mn-cs"/>
              </a:rPr>
              <a:t>散场</a:t>
            </a:r>
            <a:endParaRPr lang="zh-CN" altLang="en-US" sz="4000" dirty="0">
              <a:solidFill>
                <a:schemeClr val="bg1">
                  <a:lumMod val="60000"/>
                  <a:lumOff val="4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0764" name="文本框 2"/>
          <p:cNvSpPr txBox="1">
            <a:spLocks noChangeArrowheads="1"/>
          </p:cNvSpPr>
          <p:nvPr/>
        </p:nvSpPr>
        <p:spPr bwMode="auto">
          <a:xfrm>
            <a:off x="7243763" y="5273675"/>
            <a:ext cx="216217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>
                <a:solidFill>
                  <a:srgbClr val="FFFFFF"/>
                </a:solidFill>
                <a:latin typeface="Verdana" pitchFamily="34" charset="0"/>
                <a:ea typeface="AMCSongGBK-Light"/>
              </a:rPr>
              <a:t>谢谢大家</a:t>
            </a:r>
            <a:r>
              <a:rPr kumimoji="1" lang="en-US" altLang="zh-CN">
                <a:solidFill>
                  <a:srgbClr val="FFFFFF"/>
                </a:solidFill>
                <a:latin typeface="Verdana" pitchFamily="34" charset="0"/>
                <a:ea typeface="AMCSongGBK-Light"/>
              </a:rPr>
              <a:t>-</a:t>
            </a:r>
            <a:r>
              <a:rPr kumimoji="1" lang="zh-CN" altLang="en-US">
                <a:solidFill>
                  <a:srgbClr val="FFFFFF"/>
                </a:solidFill>
                <a:latin typeface="Verdana" pitchFamily="34" charset="0"/>
                <a:ea typeface="AMCSongGBK-Light"/>
              </a:rPr>
              <a:t>花少团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0771E-6 L -0.22865 -4.40771E-6 " pathEditMode="relative" rAng="0" ptsTypes="AA">
                                      <p:cBhvr>
                                        <p:cTn id="11" dur="107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9" presetClass="path" presetSubtype="0" repeatCount="2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6" dur="3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4" presetClass="path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8" dur="5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4" presetClass="path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23" dur="5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9" presetClass="path" presetSubtype="0" fill="hold" nodeType="withEffect">
                                  <p:stCondLst>
                                    <p:cond delay="144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8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4" presetClass="path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30" dur="5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4" presetClass="path" presetSubtype="0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35" dur="5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9" presetClass="path" presetSubtype="0" repeatCount="2000" fill="hold" nodeType="withEffect">
                                  <p:stCondLst>
                                    <p:cond delay="131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2" dur="3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9" presetClass="path" presetSubtype="0" repeatCount="2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44" dur="3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9" presetClass="path" presetSubtype="0" fill="hold" nodeType="withEffect">
                                  <p:stCondLst>
                                    <p:cond delay="132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6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repeatCount="3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repeatCount="4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82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482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repeatCount="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816100" y="-287338"/>
            <a:ext cx="6645275" cy="723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TextBox 98"/>
          <p:cNvSpPr txBox="1"/>
          <p:nvPr/>
        </p:nvSpPr>
        <p:spPr>
          <a:xfrm>
            <a:off x="4068763" y="2840038"/>
            <a:ext cx="593725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latin typeface="+mn-lt"/>
                <a:ea typeface="+mn-ea"/>
                <a:cs typeface="+mn-cs"/>
              </a:rPr>
              <a:t>一</a:t>
            </a:r>
            <a:r>
              <a:rPr lang="en-US" altLang="zh-CN" sz="3600" b="1" dirty="0">
                <a:latin typeface="+mn-lt"/>
                <a:ea typeface="+mn-ea"/>
                <a:cs typeface="+mn-cs"/>
              </a:rPr>
              <a:t>.</a:t>
            </a:r>
            <a:r>
              <a:rPr lang="zh-CN" altLang="zh-CN" sz="3600" b="1" dirty="0">
                <a:latin typeface="+mn-lt"/>
                <a:ea typeface="+mn-ea"/>
                <a:cs typeface="+mn-cs"/>
              </a:rPr>
              <a:t>曾经</a:t>
            </a:r>
            <a:r>
              <a:rPr lang="zh-CN" altLang="zh-CN" sz="3600" b="1" dirty="0">
                <a:latin typeface="+mn-lt"/>
                <a:ea typeface="+mn-ea"/>
                <a:cs typeface="+mn-cs"/>
              </a:rPr>
              <a:t>我对团队的理解</a:t>
            </a:r>
            <a:endParaRPr lang="zh-CN" altLang="en-US" sz="3600" spc="-300" dirty="0">
              <a:latin typeface="+mj-ea"/>
              <a:ea typeface="+mj-ea"/>
              <a:cs typeface="+mn-cs"/>
            </a:endParaRPr>
          </a:p>
        </p:txBody>
      </p:sp>
      <p:pic>
        <p:nvPicPr>
          <p:cNvPr id="3149" name="Picture 77" descr="F:\广告\原创设计\PPT\同学录同学会\背景\素材\电影开拍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0286612">
            <a:off x="4983163" y="1625600"/>
            <a:ext cx="1200150" cy="1054100"/>
          </a:xfrm>
          <a:prstGeom prst="rect">
            <a:avLst/>
          </a:prstGeom>
          <a:noFill/>
          <a:effectLst>
            <a:outerShdw blurRad="177800" dist="12700" dir="21594000" sy="23000" kx="-1200000" algn="bl" rotWithShape="0">
              <a:prstClr val="black">
                <a:alpha val="38000"/>
              </a:prstClr>
            </a:outerShdw>
          </a:effectLst>
          <a:extLst>
            <a:ext uri="{909E8E84-426E-40DD-AFC4-6F175D3DCCD1}"/>
          </a:extLst>
        </p:spPr>
      </p:pic>
      <p:sp>
        <p:nvSpPr>
          <p:cNvPr id="11" name="椭圆 10"/>
          <p:cNvSpPr/>
          <p:nvPr/>
        </p:nvSpPr>
        <p:spPr>
          <a:xfrm>
            <a:off x="-733693" y="4794159"/>
            <a:ext cx="374066" cy="3740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4" y="5892401"/>
            <a:ext cx="293008" cy="2930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050589" y="2463246"/>
            <a:ext cx="460002" cy="460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81947" y="4453611"/>
            <a:ext cx="322320" cy="3223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48150" y="4364185"/>
            <a:ext cx="367037" cy="367037"/>
          </a:xfrm>
          <a:prstGeom prst="ellipse">
            <a:avLst/>
          </a:prstGeom>
          <a:solidFill>
            <a:schemeClr val="accent1">
              <a:alpha val="61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315270" y="4806556"/>
            <a:ext cx="508173" cy="50817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935156" y="3467609"/>
            <a:ext cx="230001" cy="2300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963565" y="5272104"/>
            <a:ext cx="459743" cy="459743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968252" y="6008676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1237915" y="4137231"/>
            <a:ext cx="353465" cy="3534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8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7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4" presetClass="path" presetSubtype="0" repeatCount="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18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4" presetClass="path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20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4" presetClass="path" presetSubtype="0" repeatCount="2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<p:cBhvr>
                                        <p:cTn id="22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60" y="2290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1157 L 0.31458 -0.28658 C 0.38072 -0.35078 0.48472 -0.41995 0.59635 -0.47506 C 0.72361 -0.53844 0.82829 -0.57316 0.90572 -0.57977 L 1.27291 -0.62166 " pathEditMode="relative" rAng="-1039500" ptsTypes="FffFF">
                                      <p:cBhvr>
                                        <p:cTn id="24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31" y="-403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4" presetClass="path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26" dur="7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4" presetClass="path" presetSubtype="0" repeatCount="2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<p:cBhvr>
                                        <p:cTn id="28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26" y="-2959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4" presetClass="path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0" dur="5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4" presetClass="pat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94444E-6 -2.07048E-6 L 0.32239 -0.17208 C 0.38993 -0.20952 0.49288 -0.24284 0.60087 -0.26376 C 0.72396 -0.28799 0.82378 -0.29405 0.89479 -0.28331 L 1.23437 -0.23954 " pathEditMode="relative" rAng="-418680" ptsTypes="FffFF">
                                      <p:cBhvr>
                                        <p:cTn id="32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46" y="-192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4" dur="10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4" presetClass="path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6" dur="7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-2303463" y="-6270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-1739107" y="4524154"/>
            <a:ext cx="926675" cy="926675"/>
          </a:xfrm>
          <a:prstGeom prst="ellipse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985628" y="5250430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355091" y="3057446"/>
            <a:ext cx="590790" cy="590790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21663" y="3780063"/>
            <a:ext cx="923934" cy="923934"/>
          </a:xfrm>
          <a:prstGeom prst="ellipse">
            <a:avLst/>
          </a:prstGeom>
          <a:solidFill>
            <a:schemeClr val="tx2">
              <a:alpha val="4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883618" y="2767035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55958" y="2368808"/>
            <a:ext cx="926675" cy="9266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844697" y="4172816"/>
            <a:ext cx="508173" cy="508173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293111" y="4313964"/>
            <a:ext cx="353465" cy="353465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985838" y="-360363"/>
            <a:ext cx="0" cy="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48150" y="144463"/>
            <a:ext cx="4789488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600" b="1" dirty="0">
                <a:latin typeface="+mn-lt"/>
                <a:ea typeface="+mn-ea"/>
                <a:cs typeface="+mn-cs"/>
              </a:rPr>
              <a:t>执行与服从，一往无前 </a:t>
            </a:r>
            <a:endParaRPr lang="zh-CN" altLang="en-US" sz="3600" b="1" spc="300" dirty="0">
              <a:latin typeface="+mn-ea"/>
              <a:ea typeface="+mn-ea"/>
              <a:cs typeface="+mn-cs"/>
            </a:endParaRPr>
          </a:p>
        </p:txBody>
      </p:sp>
      <p:pic>
        <p:nvPicPr>
          <p:cNvPr id="10269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0" y="3409950"/>
            <a:ext cx="2786063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0" name="图片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1882386">
            <a:off x="1120775" y="1368425"/>
            <a:ext cx="3683000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1" name="图片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3613" y="1727200"/>
            <a:ext cx="3635375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\\Art-cq\设计ppt资源\同学录同学会\背景\素材\枫叶1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7538183">
            <a:off x="603250" y="822326"/>
            <a:ext cx="1220787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4" presetClass="path" presetSubtype="0" repeatCount="2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0.00173 -0.00247 L 0.32396 -0.11404 C 0.39166 -0.13939 0.49288 -0.15316 0.59791 -0.15316 C 0.7184 -0.15316 0.81423 -0.13939 0.88194 -0.11404 L 1.20451 -0.00247 " pathEditMode="relative" rAng="0" ptsTypes="FffFF">
                                      <p:cBhvr>
                                        <p:cTn id="23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4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25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4" presetClass="path" presetSubtype="0" repeatCount="2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<p:cBhvr>
                                        <p:cTn id="27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60" y="229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4" presetClass="path" presetSubtype="0" repeatCount="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3.88889E-6 3.25991E-6 L 0.31632 -0.29764 C 0.38247 -0.36206 0.48664 -0.43117 0.59809 -0.48624 C 0.72552 -0.54956 0.83021 -0.58425 0.90764 -0.59086 L 1.275 -0.63271 " pathEditMode="relative" rAng="-1039500" ptsTypes="FffFF">
                                      <p:cBhvr>
                                        <p:cTn id="29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49" y="-402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4" presetClass="path" presetSubtype="0" repeatCount="2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4.72222E-6 2.02643E-6 L 0.32829 0.16354 C 0.39739 0.19769 0.49982 0.2533 0.60538 0.3136 C 0.72673 0.38271 0.82274 0.43998 0.88958 0.48375 L 1.20937 0.68887 " pathEditMode="relative" rAng="1185780" ptsTypes="FffFF">
                                      <p:cBhvr>
                                        <p:cTn id="31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81" y="330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33" dur="7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4" presetClass="pat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<p:cBhvr>
                                        <p:cTn id="35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26" y="-295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4" presetClass="path" presetSubtype="0" repeatCount="2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7" dur="5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9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-2303463" y="-6270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-1739107" y="4524154"/>
            <a:ext cx="926675" cy="926675"/>
          </a:xfrm>
          <a:prstGeom prst="ellipse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985628" y="5250430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355091" y="3057446"/>
            <a:ext cx="590790" cy="590790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21663" y="3780063"/>
            <a:ext cx="923934" cy="923934"/>
          </a:xfrm>
          <a:prstGeom prst="ellipse">
            <a:avLst/>
          </a:prstGeom>
          <a:solidFill>
            <a:schemeClr val="tx2">
              <a:alpha val="4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883618" y="2767035"/>
            <a:ext cx="586016" cy="586016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155958" y="2368808"/>
            <a:ext cx="926675" cy="9266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844697" y="4172816"/>
            <a:ext cx="508173" cy="508173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293111" y="4313964"/>
            <a:ext cx="353465" cy="353465"/>
          </a:xfrm>
          <a:prstGeom prst="ellipse">
            <a:avLst/>
          </a:prstGeom>
          <a:solidFill>
            <a:schemeClr val="tx2">
              <a:alpha val="3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985838" y="-360363"/>
            <a:ext cx="0" cy="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00450" y="300038"/>
            <a:ext cx="5221288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5377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600" b="1" dirty="0">
                <a:latin typeface="+mn-lt"/>
                <a:ea typeface="+mn-ea"/>
                <a:cs typeface="+mn-cs"/>
              </a:rPr>
              <a:t>三个和尚没水喝</a:t>
            </a:r>
            <a:endParaRPr lang="zh-CN" altLang="en-US" sz="3600" b="1" spc="300" dirty="0">
              <a:latin typeface="+mn-ea"/>
              <a:ea typeface="+mn-ea"/>
              <a:cs typeface="+mn-cs"/>
            </a:endParaRPr>
          </a:p>
        </p:txBody>
      </p:sp>
      <p:pic>
        <p:nvPicPr>
          <p:cNvPr id="1029" name="Picture 5" descr="\\Art-cq\设计ppt资源\同学录同学会\背景\素材\枫叶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7538183">
            <a:off x="446087" y="534988"/>
            <a:ext cx="1222375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7" name="图片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00" y="1695450"/>
            <a:ext cx="9018588" cy="22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4" presetClass="path" presetSubtype="0" repeatCount="2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0.00173 -0.00247 L 0.32396 -0.11404 C 0.39166 -0.13939 0.49288 -0.15316 0.59791 -0.15316 C 0.7184 -0.15316 0.81423 -0.13939 0.88194 -0.11404 L 1.20451 -0.00247 " pathEditMode="relative" rAng="0" ptsTypes="FffFF">
                                      <p:cBhvr>
                                        <p:cTn id="23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4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25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4" presetClass="path" presetSubtype="0" repeatCount="2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.0007 -0.0044 L 0.33889 0.05231 C 0.41025 0.06278 0.5125 0.1005 0.61632 0.15253 C 0.73472 0.21228 0.82691 0.27258 0.88872 0.3293 L 1.18594 0.59306 " pathEditMode="relative" rAng="1058460" ptsTypes="FffFF">
                                      <p:cBhvr>
                                        <p:cTn id="27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60" y="229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4" presetClass="path" presetSubtype="0" repeatCount="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3.88889E-6 3.25991E-6 L 0.31632 -0.29764 C 0.38247 -0.36206 0.48664 -0.43117 0.59809 -0.48624 C 0.72552 -0.54956 0.83021 -0.58425 0.90764 -0.59086 L 1.275 -0.63271 " pathEditMode="relative" rAng="-1039500" ptsTypes="FffFF">
                                      <p:cBhvr>
                                        <p:cTn id="29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49" y="-402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4" presetClass="path" presetSubtype="0" repeatCount="2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4.72222E-6 2.02643E-6 L 0.32829 0.16354 C 0.39739 0.19769 0.49982 0.2533 0.60538 0.3136 C 0.72673 0.38271 0.82274 0.43998 0.88958 0.48375 L 1.20937 0.68887 " pathEditMode="relative" rAng="1185780" ptsTypes="FffFF">
                                      <p:cBhvr>
                                        <p:cTn id="31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81" y="330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392E-6 L 0.32222 -0.11151 C 0.38993 -0.13684 0.49114 -0.15061 0.59618 -0.15061 C 0.71666 -0.15061 0.8125 -0.13684 0.88021 -0.11151 L 1.20278 4.93392E-6 " pathEditMode="relative" rAng="0" ptsTypes="FffFF">
                                      <p:cBhvr>
                                        <p:cTn id="33" dur="7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9" y="-75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4" presetClass="pat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5.55556E-7 4.62555E-6 L 0.29653 -0.22798 C 0.35868 -0.27754 0.45504 -0.32792 0.55695 -0.36702 C 0.67431 -0.41162 0.7691 -0.43365 0.83889 -0.43448 L 1.16892 -0.44521 " pathEditMode="relative" rAng="-808740" ptsTypes="FffFF">
                                      <p:cBhvr>
                                        <p:cTn id="35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26" y="-295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4" presetClass="path" presetSubtype="0" repeatCount="2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94444E-6 7.48899E-7 L 0.32465 -0.18447 C 0.39254 -0.22302 0.49549 -0.27698 0.60261 -0.33012 C 0.72535 -0.39097 0.82379 -0.43695 0.89375 -0.46614 L 1.22709 -0.60876 " pathEditMode="relative" rAng="-1039500" ptsTypes="FffFF">
                                      <p:cBhvr>
                                        <p:cTn id="37" dur="5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6" y="-3185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9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81063" y="828675"/>
            <a:ext cx="744061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1</a:t>
            </a:r>
            <a:r>
              <a:rPr lang="en-US" altLang="zh-CN" sz="2800" b="1">
                <a:latin typeface="Verdana" pitchFamily="34" charset="0"/>
                <a:ea typeface="Adobe 黑体 Std R"/>
                <a:cs typeface="Adobe 黑体 Std R"/>
              </a:rPr>
              <a:t> </a:t>
            </a:r>
            <a:r>
              <a:rPr lang="en-US" altLang="zh-CN" sz="2800" b="1">
                <a:solidFill>
                  <a:srgbClr val="FFFFFF"/>
                </a:solidFill>
                <a:latin typeface="Verdana" pitchFamily="34" charset="0"/>
                <a:ea typeface="Adobe 黑体 Std R"/>
                <a:cs typeface="Adobe 黑体 Std R"/>
              </a:rPr>
              <a:t>. </a:t>
            </a: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2016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年</a:t>
            </a: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9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月安吉封闭式培训</a:t>
            </a:r>
            <a:endParaRPr lang="en-US" altLang="zh-CN" sz="28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2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 </a:t>
            </a:r>
            <a:r>
              <a:rPr lang="en-US" altLang="zh-CN" sz="2800" b="1">
                <a:solidFill>
                  <a:srgbClr val="FFFFFF"/>
                </a:solidFill>
                <a:latin typeface="Verdana" pitchFamily="34" charset="0"/>
                <a:ea typeface="AMCSongGBK-Light"/>
              </a:rPr>
              <a:t>.</a:t>
            </a:r>
            <a:r>
              <a:rPr lang="zh-CN" altLang="en-US" sz="2800" b="1">
                <a:solidFill>
                  <a:srgbClr val="FFFFFF"/>
                </a:solidFill>
                <a:latin typeface="Verdana" pitchFamily="34" charset="0"/>
                <a:ea typeface="AMCSongGBK-Light"/>
              </a:rPr>
              <a:t> 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接班人培训计划</a:t>
            </a: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4369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500" y="3505200"/>
            <a:ext cx="2430463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7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2013" y="3505200"/>
            <a:ext cx="239871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71" name="图片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53125" y="3517900"/>
            <a:ext cx="24003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81063" y="1368425"/>
            <a:ext cx="7440612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1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 时间管理</a:t>
            </a:r>
            <a:endParaRPr lang="en-US" altLang="zh-CN" sz="28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2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 大数据与化纤邦</a:t>
            </a:r>
            <a:endParaRPr lang="en-US" altLang="zh-CN" sz="28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3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 五年后的化纤邦</a:t>
            </a:r>
            <a:endParaRPr lang="en-US" altLang="zh-CN" sz="28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4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 辩论赛</a:t>
            </a: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: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物质奖励还是精神奖励</a:t>
            </a:r>
            <a:endParaRPr lang="en-US" altLang="zh-CN" sz="28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5</a:t>
            </a:r>
            <a:r>
              <a:rPr lang="zh-CN" altLang="en-US" sz="28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 创业公司如何提升员工士气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7088" y="444500"/>
            <a:ext cx="52863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537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spc="-300" dirty="0">
                <a:solidFill>
                  <a:schemeClr val="accent1"/>
                </a:solidFill>
                <a:effectLst>
                  <a:outerShdw blurRad="50800" dist="63500" dir="5400000" algn="t" rotWithShape="0">
                    <a:schemeClr val="tx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rPr>
              <a:t>二</a:t>
            </a:r>
            <a:r>
              <a:rPr lang="en-US" altLang="zh-CN" sz="4000" spc="-300" dirty="0">
                <a:solidFill>
                  <a:schemeClr val="accent1"/>
                </a:solidFill>
                <a:effectLst>
                  <a:outerShdw blurRad="50800" dist="63500" dir="5400000" algn="t" rotWithShape="0">
                    <a:schemeClr val="tx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rPr>
              <a:t>.</a:t>
            </a:r>
            <a:r>
              <a:rPr lang="zh-CN" altLang="en-US" sz="4000" spc="-300" dirty="0">
                <a:solidFill>
                  <a:schemeClr val="accent1"/>
                </a:solidFill>
                <a:effectLst>
                  <a:outerShdw blurRad="50800" dist="63500" dir="5400000" algn="t" rotWithShape="0">
                    <a:schemeClr val="tx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rPr>
              <a:t>接班人计划系列活动</a:t>
            </a:r>
            <a:endParaRPr lang="zh-CN" altLang="en-US" sz="4000" spc="-300" dirty="0">
              <a:solidFill>
                <a:schemeClr val="accent1"/>
              </a:solidFill>
              <a:effectLst>
                <a:outerShdw blurRad="50800" dist="63500" dir="5400000" algn="t" rotWithShape="0">
                  <a:schemeClr val="tx1">
                    <a:lumMod val="50000"/>
                    <a:alpha val="40000"/>
                  </a:schemeClr>
                </a:outerShdw>
              </a:effectLst>
              <a:latin typeface="+mj-ea"/>
              <a:ea typeface="+mj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6417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8738" y="298450"/>
            <a:ext cx="2208212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1838" y="1801813"/>
            <a:ext cx="744220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(1)</a:t>
            </a:r>
            <a:r>
              <a:rPr lang="zh-CN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国庆期间，团队磨合，分摊任务</a:t>
            </a:r>
            <a:endParaRPr lang="en-US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endParaRPr lang="zh-CN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r>
              <a:rPr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(2)</a:t>
            </a:r>
            <a:r>
              <a:rPr lang="zh-CN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线上沟通为主，创新穿越剧</a:t>
            </a:r>
            <a:endParaRPr lang="en-US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endParaRPr lang="en-US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r>
              <a:rPr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(3)</a:t>
            </a:r>
            <a:r>
              <a:rPr lang="zh-CN" altLang="en-US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优点</a:t>
            </a:r>
            <a:r>
              <a:rPr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:</a:t>
            </a:r>
            <a:r>
              <a:rPr lang="zh-CN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形式创新</a:t>
            </a:r>
            <a:endParaRPr lang="en-US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endParaRPr lang="zh-CN" altLang="zh-CN" sz="2600">
              <a:solidFill>
                <a:srgbClr val="FFFFFF"/>
              </a:solidFill>
              <a:latin typeface="Verdana" pitchFamily="34" charset="0"/>
              <a:ea typeface="AMCSongGBK-Light"/>
            </a:endParaRPr>
          </a:p>
          <a:p>
            <a:r>
              <a:rPr lang="en-US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(4)</a:t>
            </a:r>
            <a:r>
              <a:rPr lang="zh-CN" altLang="zh-CN" sz="2600">
                <a:solidFill>
                  <a:srgbClr val="FFFFFF"/>
                </a:solidFill>
                <a:latin typeface="Verdana" pitchFamily="34" charset="0"/>
                <a:ea typeface="AMCSongGBK-Light"/>
              </a:rPr>
              <a:t>不足之处：素材收集方面花费心思较少</a:t>
            </a: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8464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8738" y="298450"/>
            <a:ext cx="2208212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5" name="矩形 2"/>
          <p:cNvSpPr>
            <a:spLocks noChangeArrowheads="1"/>
          </p:cNvSpPr>
          <p:nvPr/>
        </p:nvSpPr>
        <p:spPr bwMode="auto">
          <a:xfrm>
            <a:off x="469900" y="444500"/>
            <a:ext cx="54943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1</a:t>
            </a:r>
            <a:r>
              <a:rPr lang="zh-CN" altLang="en-US" sz="3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、接班人任务之时间管理</a:t>
            </a:r>
            <a:endParaRPr lang="en-US" altLang="zh-CN" sz="3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39750" y="1624013"/>
            <a:ext cx="7442200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(1)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大量资料查询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,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讨论时间长</a:t>
            </a:r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(2)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优点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: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保留情景剧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,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大胆创新想象</a:t>
            </a:r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(3)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不足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: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不重视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ppt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制作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,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忽视外在美</a:t>
            </a:r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512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8738" y="298450"/>
            <a:ext cx="2208212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3" name="矩形 13"/>
          <p:cNvSpPr>
            <a:spLocks noChangeArrowheads="1"/>
          </p:cNvSpPr>
          <p:nvPr/>
        </p:nvSpPr>
        <p:spPr bwMode="auto">
          <a:xfrm>
            <a:off x="274638" y="495300"/>
            <a:ext cx="61341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2</a:t>
            </a:r>
            <a:r>
              <a:rPr lang="zh-CN" altLang="en-US" sz="32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、接班人任务之大数据与化纤邦</a:t>
            </a:r>
            <a:endParaRPr lang="en-US" altLang="zh-CN" sz="32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1838" y="2039938"/>
            <a:ext cx="7442200" cy="12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(1)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精装版</a:t>
            </a:r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ppt</a:t>
            </a:r>
          </a:p>
          <a:p>
            <a:pPr algn="just"/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  <a:p>
            <a:pPr algn="just"/>
            <a:r>
              <a:rPr lang="en-US" altLang="zh-CN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(2)</a:t>
            </a:r>
            <a:r>
              <a:rPr lang="zh-CN" altLang="en-US" sz="26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对四个方面进行未来式深度解读</a:t>
            </a:r>
            <a:endParaRPr lang="en-US" altLang="zh-CN" sz="26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87913" y="6132690"/>
            <a:ext cx="792808" cy="79280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473643" y="6015045"/>
            <a:ext cx="679771" cy="67977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317210" y="6008623"/>
            <a:ext cx="902010" cy="90201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2648" y="6008556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96430" y="6275283"/>
            <a:ext cx="655922" cy="655922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611419" y="6275283"/>
            <a:ext cx="632168" cy="63216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400238" y="6264774"/>
            <a:ext cx="719220" cy="71922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475878" y="5670801"/>
            <a:ext cx="839068" cy="839068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317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965668" y="6236487"/>
            <a:ext cx="656657" cy="65665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419534" y="6125445"/>
            <a:ext cx="743856" cy="743856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37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2560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8738" y="298450"/>
            <a:ext cx="2208212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61" name="矩形 2"/>
          <p:cNvSpPr>
            <a:spLocks noChangeArrowheads="1"/>
          </p:cNvSpPr>
          <p:nvPr/>
        </p:nvSpPr>
        <p:spPr bwMode="auto">
          <a:xfrm>
            <a:off x="204788" y="609600"/>
            <a:ext cx="6135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3</a:t>
            </a:r>
            <a:r>
              <a:rPr lang="zh-CN" altLang="en-US" sz="3200">
                <a:solidFill>
                  <a:schemeClr val="accent1"/>
                </a:solidFill>
                <a:latin typeface="Adobe 黑体 Std R"/>
                <a:ea typeface="Adobe 黑体 Std R"/>
                <a:cs typeface="Adobe 黑体 Std R"/>
              </a:rPr>
              <a:t>、接班人任务之五年后的化纤邦</a:t>
            </a:r>
            <a:endParaRPr lang="en-US" altLang="zh-CN" sz="3200">
              <a:solidFill>
                <a:schemeClr val="accent1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9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10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82 -0.01047 L -0.08958 -0.27989 C -0.10399 -0.33692 -0.1184 -0.42259 -0.12882 -0.5124 C -0.14149 -0.61791 -0.14757 -0.70248 -0.14722 -0.76226 L -0.14809 -1.05014 " pathEditMode="relative" rAng="4765140" ptsTypes="FffFF">
                                      <p:cBhvr>
                                        <p:cTn id="12" dur="5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61111E-6 1.15702E-6 L -0.06475 -0.26942 C -0.07934 -0.32645 -0.09357 -0.41212 -0.10416 -0.50193 C -0.11666 -0.60744 -0.12291 -0.69201 -0.12257 -0.75179 L -0.12326 -1.03912 " pathEditMode="relative" rAng="4765140" ptsTypes="FffFF">
                                      <p:cBhvr>
                                        <p:cTn id="17" dur="5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513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9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22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17881E-6 L -0.07187 -0.39404 C -0.08767 -0.47709 -0.10572 -0.60099 -0.12083 -0.73068 C -0.13888 -0.88245 -0.15034 -1.00358 -0.15434 -1.08802 L -0.17691 -1.49586 " pathEditMode="relative" rAng="4765140" ptsTypes="FffFF">
                                      <p:cBhvr>
                                        <p:cTn id="24" dur="5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3" y="-74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4" presetClass="pat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528 0.00331 L -0.07708 -0.3361 C -0.09063 -0.40784 -0.1059 -0.51491 -0.1191 -0.62611 C -0.13438 -0.7569 -0.14445 -0.86121 -0.14809 -0.93378 L -0.16771 -1.2845 " pathEditMode="relative" rAng="4765140" ptsTypes="FffFF">
                                      <p:cBhvr>
                                        <p:cTn id="29" dur="5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639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3 C -0.03194 -0.06608 0.02414 -0.21366 0.12205 -0.3326 C 0.22309 -0.45485 0.32743 -0.5022 0.35903 -0.43695 C 0.39115 -0.37142 0.49514 -0.41823 0.59636 -0.54075 C 0.69462 -0.65942 0.75018 -0.80782 0.71893 -0.87362 " pathEditMode="relative" rAng="-2244960" ptsTypes="fffff">
                                      <p:cBhvr>
                                        <p:cTn id="3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-435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9" presetClass="path" presetSubtype="0" repeatCount="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36" dur="3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9" presetClass="path" presetSubtype="0" repeatCount="2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3.24503E-6 C -0.05052 0.12748 -0.21945 0.0974 -0.37847 -0.05933 C -0.54306 -0.22131 -0.6349 -0.44813 -0.58455 -0.57699 C -0.5342 -0.70447 -0.6257 -0.93212 -0.78941 -1.09327 C -0.94861 -1.25056 -1.11841 -1.28008 -1.16754 -1.15177 " pathEditMode="relative" rAng="1912380" ptsTypes="fffff">
                                      <p:cBhvr>
                                        <p:cTn id="38" dur="3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03" y="-576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9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94444E-6 -4.40529E-8 C -0.03142 -0.06553 0.05434 -0.24972 0.18906 -0.41327 C 0.32795 -0.58177 0.46268 -0.66575 0.49445 -0.60022 C 0.52604 -0.53469 0.66077 -0.61812 0.79931 -0.78662 C 0.93438 -0.95017 1.02031 -1.13546 0.98889 -1.20099 " pathEditMode="relative" rAng="-2244960" ptsTypes="fffff">
                                      <p:cBhvr>
                                        <p:cTn id="4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2" y="-60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1​">
  <a:themeElements>
    <a:clrScheme name="自定义 19">
      <a:dk1>
        <a:srgbClr val="993300"/>
      </a:dk1>
      <a:lt1>
        <a:srgbClr val="C00000"/>
      </a:lt1>
      <a:dk2>
        <a:srgbClr val="FFF2CB"/>
      </a:dk2>
      <a:lt2>
        <a:srgbClr val="FFC000"/>
      </a:lt2>
      <a:accent1>
        <a:srgbClr val="FFFFFF"/>
      </a:accent1>
      <a:accent2>
        <a:srgbClr val="D07A16"/>
      </a:accent2>
      <a:accent3>
        <a:srgbClr val="A25B08"/>
      </a:accent3>
      <a:accent4>
        <a:srgbClr val="F9F2E4"/>
      </a:accent4>
      <a:accent5>
        <a:srgbClr val="363636"/>
      </a:accent5>
      <a:accent6>
        <a:srgbClr val="202020"/>
      </a:accent6>
      <a:hlink>
        <a:srgbClr val="FF0000"/>
      </a:hlink>
      <a:folHlink>
        <a:srgbClr val="900000"/>
      </a:folHlink>
    </a:clrScheme>
    <a:fontScheme name="同学会2">
      <a:majorFont>
        <a:latin typeface="Verdana"/>
        <a:ea typeface="方正吕建德字体"/>
        <a:cs typeface=""/>
      </a:majorFont>
      <a:minorFont>
        <a:latin typeface="Verdana"/>
        <a:ea typeface="AMCSongGBK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说明​">
  <a:themeElements>
    <a:clrScheme name="自定义 1">
      <a:dk1>
        <a:srgbClr val="E4007F"/>
      </a:dk1>
      <a:lt1>
        <a:srgbClr val="C00000"/>
      </a:lt1>
      <a:dk2>
        <a:srgbClr val="FFF2CB"/>
      </a:dk2>
      <a:lt2>
        <a:srgbClr val="FFC000"/>
      </a:lt2>
      <a:accent1>
        <a:srgbClr val="FFFFFF"/>
      </a:accent1>
      <a:accent2>
        <a:srgbClr val="D07A16"/>
      </a:accent2>
      <a:accent3>
        <a:srgbClr val="A25B08"/>
      </a:accent3>
      <a:accent4>
        <a:srgbClr val="F9F2E4"/>
      </a:accent4>
      <a:accent5>
        <a:srgbClr val="363636"/>
      </a:accent5>
      <a:accent6>
        <a:srgbClr val="202020"/>
      </a:accent6>
      <a:hlink>
        <a:srgbClr val="FF0000"/>
      </a:hlink>
      <a:folHlink>
        <a:srgbClr val="90000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400</Words>
  <Application>Microsoft Macintosh PowerPoint</Application>
  <PresentationFormat>自定义</PresentationFormat>
  <Paragraphs>65</Paragraphs>
  <Slides>13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Verdana</vt:lpstr>
      <vt:lpstr>AMCSongGBK-Light</vt:lpstr>
      <vt:lpstr>Arial</vt:lpstr>
      <vt:lpstr>方正吕建德字体</vt:lpstr>
      <vt:lpstr>Calibri</vt:lpstr>
      <vt:lpstr>宋体</vt:lpstr>
      <vt:lpstr>微软雅黑</vt:lpstr>
      <vt:lpstr>Wingdings</vt:lpstr>
      <vt:lpstr>270-CAI978</vt:lpstr>
      <vt:lpstr>hakuyoxingshu7000</vt:lpstr>
      <vt:lpstr>Adobe 黑体 Std R</vt:lpstr>
      <vt:lpstr>Adobe 明體 Std L</vt:lpstr>
      <vt:lpstr>1​</vt:lpstr>
      <vt:lpstr>说明​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Company>Users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08018A6</dc:title>
  <dc:subject>QQ：987900079;</dc:subject>
  <dc:creator>我图网 dcq888</dc:creator>
  <dc:description>更多精品模版 http://hi.ooopic.com/dcq888/tuku</dc:description>
  <cp:lastModifiedBy>china</cp:lastModifiedBy>
  <cp:revision>885</cp:revision>
  <dcterms:created xsi:type="dcterms:W3CDTF">2013-04-20T00:51:00Z</dcterms:created>
  <dcterms:modified xsi:type="dcterms:W3CDTF">2017-01-11T05:33:47Z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